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87" r:id="rId11"/>
    <p:sldId id="289" r:id="rId12"/>
    <p:sldId id="290" r:id="rId13"/>
    <p:sldId id="291" r:id="rId14"/>
    <p:sldId id="276" r:id="rId15"/>
    <p:sldId id="278" r:id="rId16"/>
    <p:sldId id="283" r:id="rId17"/>
    <p:sldId id="284" r:id="rId18"/>
    <p:sldId id="282" r:id="rId19"/>
    <p:sldId id="286" r:id="rId20"/>
    <p:sldId id="263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3F"/>
    <a:srgbClr val="A9D18E"/>
    <a:srgbClr val="F4B183"/>
    <a:srgbClr val="FF9933"/>
    <a:srgbClr val="F98D17"/>
    <a:srgbClr val="0A0A0A"/>
    <a:srgbClr val="4A4A4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43"/>
  </p:normalViewPr>
  <p:slideViewPr>
    <p:cSldViewPr snapToGrid="0" snapToObjects="1">
      <p:cViewPr varScale="1">
        <p:scale>
          <a:sx n="57" d="100"/>
          <a:sy n="57" d="100"/>
        </p:scale>
        <p:origin x="-1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3FC0-4912-42CC-BF83-4A03F3AAB59A}" type="datetimeFigureOut">
              <a:rPr lang="es-PE" smtClean="0"/>
              <a:t>26/01/2017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32544-0B23-4CF4-B317-F5EC01AF24E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481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B32B3-9094-4A78-9F18-50DA1A5FED14}" type="datetimeFigureOut">
              <a:rPr lang="es-PE" smtClean="0"/>
              <a:t>26/01/2017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D41D-DA88-4002-8543-CB11424597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067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6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16B6-8105-BE41-9D27-4902B718D732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C414-CBAE-2947-82E6-C569C628D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998950" y="2724328"/>
            <a:ext cx="8850149" cy="4133671"/>
            <a:chOff x="2998950" y="2724328"/>
            <a:chExt cx="9195217" cy="4133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06" t="86550"/>
            <a:stretch/>
          </p:blipFill>
          <p:spPr>
            <a:xfrm>
              <a:off x="9290924" y="5534526"/>
              <a:ext cx="2903243" cy="1323473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998950" y="2724328"/>
              <a:ext cx="88873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7200" b="1" spc="600" dirty="0">
                  <a:latin typeface="Aharoni" panose="02010803020104030203" pitchFamily="2" charset="-79"/>
                  <a:cs typeface="Aharoni" panose="02010803020104030203" pitchFamily="2" charset="-79"/>
                </a:rPr>
                <a:t>CONCEPTOS</a:t>
              </a:r>
            </a:p>
            <a:p>
              <a:r>
                <a:rPr lang="es-PE" sz="7200" b="1" spc="600" dirty="0">
                  <a:latin typeface="Aharoni" panose="02010803020104030203" pitchFamily="2" charset="-79"/>
                  <a:cs typeface="Aharoni" panose="02010803020104030203" pitchFamily="2" charset="-79"/>
                </a:rPr>
                <a:t>IMPORTANTES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4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0"/>
            <a:ext cx="12194168" cy="6858000"/>
            <a:chOff x="-2168" y="0"/>
            <a:chExt cx="12194168" cy="6858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68" y="0"/>
              <a:ext cx="12194168" cy="6858000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1554863" y="750302"/>
              <a:ext cx="8496944" cy="5357395"/>
              <a:chOff x="1554863" y="750302"/>
              <a:chExt cx="8496944" cy="5357395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554863" y="750302"/>
                <a:ext cx="8496944" cy="1728192"/>
              </a:xfrm>
              <a:custGeom>
                <a:avLst/>
                <a:gdLst>
                  <a:gd name="connsiteX0" fmla="*/ 0 w 8496944"/>
                  <a:gd name="connsiteY0" fmla="*/ 0 h 1728192"/>
                  <a:gd name="connsiteX1" fmla="*/ 8496944 w 8496944"/>
                  <a:gd name="connsiteY1" fmla="*/ 0 h 1728192"/>
                  <a:gd name="connsiteX2" fmla="*/ 8496944 w 8496944"/>
                  <a:gd name="connsiteY2" fmla="*/ 1728192 h 1728192"/>
                  <a:gd name="connsiteX3" fmla="*/ 0 w 8496944"/>
                  <a:gd name="connsiteY3" fmla="*/ 1728192 h 1728192"/>
                  <a:gd name="connsiteX4" fmla="*/ 0 w 8496944"/>
                  <a:gd name="connsiteY4" fmla="*/ 0 h 172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6944" h="1728192">
                    <a:moveTo>
                      <a:pt x="0" y="0"/>
                    </a:moveTo>
                    <a:lnTo>
                      <a:pt x="8496944" y="0"/>
                    </a:lnTo>
                    <a:lnTo>
                      <a:pt x="8496944" y="1728192"/>
                    </a:lnTo>
                    <a:lnTo>
                      <a:pt x="0" y="1728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03F"/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6500" kern="1200" dirty="0">
                    <a:solidFill>
                      <a:schemeClr val="tx1"/>
                    </a:solidFill>
                  </a:rPr>
                  <a:t>Barreras Burocráticas</a:t>
                </a:r>
              </a:p>
            </p:txBody>
          </p:sp>
          <p:sp>
            <p:nvSpPr>
              <p:cNvPr id="5" name="Forma libre 4"/>
              <p:cNvSpPr/>
              <p:nvPr/>
            </p:nvSpPr>
            <p:spPr>
              <a:xfrm>
                <a:off x="1554863" y="2478494"/>
                <a:ext cx="2357965" cy="3629203"/>
              </a:xfrm>
              <a:custGeom>
                <a:avLst/>
                <a:gdLst>
                  <a:gd name="connsiteX0" fmla="*/ 0 w 2357965"/>
                  <a:gd name="connsiteY0" fmla="*/ 0 h 3629203"/>
                  <a:gd name="connsiteX1" fmla="*/ 2357965 w 2357965"/>
                  <a:gd name="connsiteY1" fmla="*/ 0 h 3629203"/>
                  <a:gd name="connsiteX2" fmla="*/ 2357965 w 2357965"/>
                  <a:gd name="connsiteY2" fmla="*/ 3629203 h 3629203"/>
                  <a:gd name="connsiteX3" fmla="*/ 0 w 2357965"/>
                  <a:gd name="connsiteY3" fmla="*/ 3629203 h 3629203"/>
                  <a:gd name="connsiteX4" fmla="*/ 0 w 2357965"/>
                  <a:gd name="connsiteY4" fmla="*/ 0 h 362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965" h="3629203">
                    <a:moveTo>
                      <a:pt x="0" y="0"/>
                    </a:moveTo>
                    <a:lnTo>
                      <a:pt x="2357965" y="0"/>
                    </a:lnTo>
                    <a:lnTo>
                      <a:pt x="2357965" y="3629203"/>
                    </a:lnTo>
                    <a:lnTo>
                      <a:pt x="0" y="3629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03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marL="0" lvl="0" indent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600" b="1" kern="1200" dirty="0">
                    <a:solidFill>
                      <a:schemeClr val="tx1"/>
                    </a:solidFill>
                  </a:rPr>
                  <a:t>-</a:t>
                </a:r>
                <a:r>
                  <a:rPr lang="es-PE" sz="2400" b="1" kern="1200" dirty="0">
                    <a:solidFill>
                      <a:schemeClr val="tx1"/>
                    </a:solidFill>
                  </a:rPr>
                  <a:t>Exigencias</a:t>
                </a:r>
              </a:p>
              <a:p>
                <a:pPr marL="0" lvl="0" indent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400" b="1" kern="1200" dirty="0">
                    <a:solidFill>
                      <a:schemeClr val="tx1"/>
                    </a:solidFill>
                  </a:rPr>
                  <a:t>-Requisitos</a:t>
                </a:r>
              </a:p>
              <a:p>
                <a:pPr marL="0" lvl="0" indent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400" b="1" kern="1200" dirty="0" smtClean="0">
                    <a:solidFill>
                      <a:schemeClr val="tx1"/>
                    </a:solidFill>
                  </a:rPr>
                  <a:t>- Limitación</a:t>
                </a:r>
              </a:p>
              <a:p>
                <a:pPr marL="0" lvl="0" indent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400" b="1" kern="1200" dirty="0" smtClean="0">
                    <a:solidFill>
                      <a:schemeClr val="tx1"/>
                    </a:solidFill>
                  </a:rPr>
                  <a:t>- Prohibiciones</a:t>
                </a:r>
                <a:endParaRPr lang="es-PE" sz="2400" b="1" kern="1200" dirty="0">
                  <a:solidFill>
                    <a:schemeClr val="tx1"/>
                  </a:solidFill>
                </a:endParaRPr>
              </a:p>
              <a:p>
                <a:pPr marL="0" lvl="0" indent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400" b="1" kern="1200" dirty="0" smtClean="0">
                    <a:solidFill>
                      <a:schemeClr val="tx1"/>
                    </a:solidFill>
                  </a:rPr>
                  <a:t>- Cobros</a:t>
                </a:r>
                <a:endParaRPr lang="es-PE" sz="2400" b="1" kern="1200" dirty="0">
                  <a:solidFill>
                    <a:schemeClr val="tx1"/>
                  </a:solidFill>
                </a:endParaRPr>
              </a:p>
              <a:p>
                <a:pPr marL="0" lvl="0" indent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PE" sz="26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orma libre 5"/>
              <p:cNvSpPr/>
              <p:nvPr/>
            </p:nvSpPr>
            <p:spPr>
              <a:xfrm>
                <a:off x="3912829" y="2478494"/>
                <a:ext cx="2045406" cy="3629203"/>
              </a:xfrm>
              <a:custGeom>
                <a:avLst/>
                <a:gdLst>
                  <a:gd name="connsiteX0" fmla="*/ 0 w 2045406"/>
                  <a:gd name="connsiteY0" fmla="*/ 0 h 3629203"/>
                  <a:gd name="connsiteX1" fmla="*/ 2045406 w 2045406"/>
                  <a:gd name="connsiteY1" fmla="*/ 0 h 3629203"/>
                  <a:gd name="connsiteX2" fmla="*/ 2045406 w 2045406"/>
                  <a:gd name="connsiteY2" fmla="*/ 3629203 h 3629203"/>
                  <a:gd name="connsiteX3" fmla="*/ 0 w 2045406"/>
                  <a:gd name="connsiteY3" fmla="*/ 3629203 h 3629203"/>
                  <a:gd name="connsiteX4" fmla="*/ 0 w 2045406"/>
                  <a:gd name="connsiteY4" fmla="*/ 0 h 362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406" h="3629203">
                    <a:moveTo>
                      <a:pt x="0" y="0"/>
                    </a:moveTo>
                    <a:lnTo>
                      <a:pt x="2045406" y="0"/>
                    </a:lnTo>
                    <a:lnTo>
                      <a:pt x="2045406" y="3629203"/>
                    </a:lnTo>
                    <a:lnTo>
                      <a:pt x="0" y="36292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485121"/>
                  <a:satOff val="-27976"/>
                  <a:lumOff val="2876"/>
                  <a:alphaOff val="0"/>
                </a:schemeClr>
              </a:fillRef>
              <a:effectRef idx="0">
                <a:schemeClr val="accent2">
                  <a:hueOff val="-485121"/>
                  <a:satOff val="-27976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300" b="1" kern="1200" dirty="0">
                    <a:solidFill>
                      <a:schemeClr val="tx1"/>
                    </a:solidFill>
                  </a:rPr>
                  <a:t>-Actos</a:t>
                </a:r>
              </a:p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300" b="1" kern="1200" dirty="0">
                    <a:solidFill>
                      <a:schemeClr val="tx1"/>
                    </a:solidFill>
                  </a:rPr>
                  <a:t>-</a:t>
                </a:r>
                <a:r>
                  <a:rPr lang="es-PE" sz="2300" b="1" kern="1200" dirty="0" smtClean="0">
                    <a:solidFill>
                      <a:schemeClr val="tx1"/>
                    </a:solidFill>
                  </a:rPr>
                  <a:t>Disposiciones</a:t>
                </a:r>
              </a:p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300" b="1" dirty="0" smtClean="0">
                    <a:solidFill>
                      <a:schemeClr val="tx1"/>
                    </a:solidFill>
                  </a:rPr>
                  <a:t>- Actuaciones materiales</a:t>
                </a:r>
                <a:endParaRPr lang="es-PE" sz="23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orma libre 7"/>
              <p:cNvSpPr/>
              <p:nvPr/>
            </p:nvSpPr>
            <p:spPr>
              <a:xfrm>
                <a:off x="5958236" y="2478494"/>
                <a:ext cx="2045406" cy="3629203"/>
              </a:xfrm>
              <a:custGeom>
                <a:avLst/>
                <a:gdLst>
                  <a:gd name="connsiteX0" fmla="*/ 0 w 2045406"/>
                  <a:gd name="connsiteY0" fmla="*/ 0 h 3629203"/>
                  <a:gd name="connsiteX1" fmla="*/ 2045406 w 2045406"/>
                  <a:gd name="connsiteY1" fmla="*/ 0 h 3629203"/>
                  <a:gd name="connsiteX2" fmla="*/ 2045406 w 2045406"/>
                  <a:gd name="connsiteY2" fmla="*/ 3629203 h 3629203"/>
                  <a:gd name="connsiteX3" fmla="*/ 0 w 2045406"/>
                  <a:gd name="connsiteY3" fmla="*/ 3629203 h 3629203"/>
                  <a:gd name="connsiteX4" fmla="*/ 0 w 2045406"/>
                  <a:gd name="connsiteY4" fmla="*/ 0 h 362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406" h="3629203">
                    <a:moveTo>
                      <a:pt x="0" y="0"/>
                    </a:moveTo>
                    <a:lnTo>
                      <a:pt x="2045406" y="0"/>
                    </a:lnTo>
                    <a:lnTo>
                      <a:pt x="2045406" y="3629203"/>
                    </a:lnTo>
                    <a:lnTo>
                      <a:pt x="0" y="36292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970242"/>
                  <a:satOff val="-55952"/>
                  <a:lumOff val="5752"/>
                  <a:alphaOff val="0"/>
                </a:schemeClr>
              </a:fillRef>
              <a:effectRef idx="0">
                <a:schemeClr val="accent2">
                  <a:hueOff val="-970242"/>
                  <a:satOff val="-55952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300" b="1" kern="1200" dirty="0">
                    <a:solidFill>
                      <a:schemeClr val="tx1"/>
                    </a:solidFill>
                  </a:rPr>
                  <a:t>Emitido por una entidad de la administración  pública</a:t>
                </a:r>
              </a:p>
            </p:txBody>
          </p:sp>
          <p:sp>
            <p:nvSpPr>
              <p:cNvPr id="9" name="Forma libre 8"/>
              <p:cNvSpPr/>
              <p:nvPr/>
            </p:nvSpPr>
            <p:spPr>
              <a:xfrm>
                <a:off x="8003643" y="2478494"/>
                <a:ext cx="2045406" cy="3629203"/>
              </a:xfrm>
              <a:custGeom>
                <a:avLst/>
                <a:gdLst>
                  <a:gd name="connsiteX0" fmla="*/ 0 w 2045406"/>
                  <a:gd name="connsiteY0" fmla="*/ 0 h 3629203"/>
                  <a:gd name="connsiteX1" fmla="*/ 2045406 w 2045406"/>
                  <a:gd name="connsiteY1" fmla="*/ 0 h 3629203"/>
                  <a:gd name="connsiteX2" fmla="*/ 2045406 w 2045406"/>
                  <a:gd name="connsiteY2" fmla="*/ 3629203 h 3629203"/>
                  <a:gd name="connsiteX3" fmla="*/ 0 w 2045406"/>
                  <a:gd name="connsiteY3" fmla="*/ 3629203 h 3629203"/>
                  <a:gd name="connsiteX4" fmla="*/ 0 w 2045406"/>
                  <a:gd name="connsiteY4" fmla="*/ 0 h 362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406" h="3629203">
                    <a:moveTo>
                      <a:pt x="0" y="0"/>
                    </a:moveTo>
                    <a:lnTo>
                      <a:pt x="2045406" y="0"/>
                    </a:lnTo>
                    <a:lnTo>
                      <a:pt x="2045406" y="3629203"/>
                    </a:lnTo>
                    <a:lnTo>
                      <a:pt x="0" y="36292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1455363"/>
                  <a:satOff val="-83928"/>
                  <a:lumOff val="8628"/>
                  <a:alphaOff val="0"/>
                </a:schemeClr>
              </a:fillRef>
              <a:effectRef idx="0">
                <a:schemeClr val="accent2">
                  <a:hueOff val="-1455363"/>
                  <a:satOff val="-83928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PE" sz="2300" b="1" kern="1200" dirty="0" smtClean="0">
                    <a:solidFill>
                      <a:schemeClr val="tx1"/>
                    </a:solidFill>
                  </a:rPr>
                  <a:t>Dirigido a condicionar, restringir u </a:t>
                </a:r>
                <a:r>
                  <a:rPr lang="es-PE" sz="2300" b="1" dirty="0" smtClean="0">
                    <a:solidFill>
                      <a:schemeClr val="tx1"/>
                    </a:solidFill>
                  </a:rPr>
                  <a:t>obstaculizar </a:t>
                </a:r>
                <a:r>
                  <a:rPr lang="es-PE" sz="2300" b="1" kern="1200" dirty="0" smtClean="0">
                    <a:solidFill>
                      <a:schemeClr val="tx1"/>
                    </a:solidFill>
                  </a:rPr>
                  <a:t>el </a:t>
                </a:r>
                <a:r>
                  <a:rPr lang="es-PE" sz="2300" b="1" kern="1200" dirty="0">
                    <a:solidFill>
                      <a:schemeClr val="tx1"/>
                    </a:solidFill>
                  </a:rPr>
                  <a:t>acceso o permanencia en el </a:t>
                </a:r>
                <a:r>
                  <a:rPr lang="es-PE" sz="2300" b="1" kern="1200" dirty="0" smtClean="0">
                    <a:solidFill>
                      <a:schemeClr val="tx1"/>
                    </a:solidFill>
                  </a:rPr>
                  <a:t>mercado / afectar la simplificación </a:t>
                </a:r>
                <a:r>
                  <a:rPr lang="es-PE" sz="2300" b="1" kern="1200" dirty="0" err="1" smtClean="0">
                    <a:solidFill>
                      <a:schemeClr val="tx1"/>
                    </a:solidFill>
                  </a:rPr>
                  <a:t>administ</a:t>
                </a:r>
                <a:r>
                  <a:rPr lang="es-PE" sz="2300" b="1" kern="1200" dirty="0" smtClean="0">
                    <a:solidFill>
                      <a:schemeClr val="tx1"/>
                    </a:solidFill>
                  </a:rPr>
                  <a:t>.</a:t>
                </a:r>
                <a:endParaRPr lang="es-PE" sz="23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4" name="1 Título"/>
          <p:cNvSpPr>
            <a:spLocks noGrp="1"/>
          </p:cNvSpPr>
          <p:nvPr>
            <p:ph type="title"/>
          </p:nvPr>
        </p:nvSpPr>
        <p:spPr>
          <a:xfrm>
            <a:off x="2238375" y="660402"/>
            <a:ext cx="8229600" cy="12255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es-ES" sz="2400" dirty="0">
                <a:solidFill>
                  <a:srgbClr val="C00000"/>
                </a:solidFill>
                <a:latin typeface="Garamond" pitchFamily="18" charset="0"/>
              </a:rPr>
            </a:br>
            <a:r>
              <a:rPr lang="es-ES" sz="3200" b="1" dirty="0">
                <a:solidFill>
                  <a:srgbClr val="F98D17"/>
                </a:solidFill>
                <a:latin typeface="Trebuchet MS" pitchFamily="34" charset="0"/>
              </a:rPr>
              <a:t>Metodología de análisis de legalidad</a:t>
            </a:r>
            <a:r>
              <a:rPr lang="es-ES" sz="2800" dirty="0">
                <a:solidFill>
                  <a:srgbClr val="F98D17"/>
                </a:solidFill>
                <a:latin typeface="Trebuchet MS" pitchFamily="34" charset="0"/>
              </a:rPr>
              <a:t/>
            </a:r>
            <a:br>
              <a:rPr lang="es-ES" sz="2800" dirty="0">
                <a:solidFill>
                  <a:srgbClr val="F98D17"/>
                </a:solidFill>
                <a:latin typeface="Trebuchet MS" pitchFamily="34" charset="0"/>
              </a:rPr>
            </a:br>
            <a:endParaRPr lang="es-ES" dirty="0">
              <a:solidFill>
                <a:srgbClr val="F98D17"/>
              </a:solidFill>
              <a:latin typeface="Trebuchet MS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235" y="0"/>
            <a:ext cx="12194168" cy="6858000"/>
            <a:chOff x="294985" y="1595487"/>
            <a:chExt cx="12194168" cy="6858000"/>
          </a:xfrm>
        </p:grpSpPr>
        <p:pic>
          <p:nvPicPr>
            <p:cNvPr id="2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85" y="1595487"/>
              <a:ext cx="12194168" cy="6858000"/>
            </a:xfrm>
            <a:prstGeom prst="rect">
              <a:avLst/>
            </a:prstGeom>
          </p:spPr>
        </p:pic>
        <p:sp>
          <p:nvSpPr>
            <p:cNvPr id="4" name="3 Elipse"/>
            <p:cNvSpPr/>
            <p:nvPr/>
          </p:nvSpPr>
          <p:spPr>
            <a:xfrm>
              <a:off x="1929611" y="3628774"/>
              <a:ext cx="2500312" cy="10001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Evaluación de Legalidad</a:t>
              </a:r>
            </a:p>
          </p:txBody>
        </p:sp>
        <p:cxnSp>
          <p:nvCxnSpPr>
            <p:cNvPr id="6" name="5 Conector recto de flecha"/>
            <p:cNvCxnSpPr/>
            <p:nvPr/>
          </p:nvCxnSpPr>
          <p:spPr>
            <a:xfrm flipV="1">
              <a:off x="4429923" y="3762101"/>
              <a:ext cx="714375" cy="2143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>
              <a:off x="4484690" y="4393901"/>
              <a:ext cx="714375" cy="1428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Rectángulo"/>
            <p:cNvSpPr/>
            <p:nvPr/>
          </p:nvSpPr>
          <p:spPr>
            <a:xfrm>
              <a:off x="5320506" y="3527859"/>
              <a:ext cx="2143125" cy="500063"/>
            </a:xfrm>
            <a:prstGeom prst="rect">
              <a:avLst/>
            </a:prstGeom>
            <a:solidFill>
              <a:srgbClr val="A9D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Ilegal de fondo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320507" y="4318389"/>
              <a:ext cx="2132808" cy="500062"/>
            </a:xfrm>
            <a:prstGeom prst="rect">
              <a:avLst/>
            </a:prstGeom>
            <a:solidFill>
              <a:srgbClr val="A9D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Ilegal de forma</a:t>
              </a: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7583490" y="3760514"/>
              <a:ext cx="428625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7512846" y="4596645"/>
              <a:ext cx="428625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Rectángulo redondeado"/>
            <p:cNvSpPr/>
            <p:nvPr/>
          </p:nvSpPr>
          <p:spPr>
            <a:xfrm>
              <a:off x="2297116" y="5954954"/>
              <a:ext cx="4071937" cy="5715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Si se declara</a:t>
              </a:r>
              <a:r>
                <a:rPr lang="es-ES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ilegal </a:t>
              </a: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la barrera</a:t>
              </a:r>
            </a:p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(por fondo y/o forma)</a:t>
              </a: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7167564" y="5776360"/>
              <a:ext cx="2714625" cy="9286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No es necesario evaluar la razonabilidad</a:t>
              </a:r>
            </a:p>
          </p:txBody>
        </p:sp>
        <p:sp>
          <p:nvSpPr>
            <p:cNvPr id="12301" name="20 CuadroTexto"/>
            <p:cNvSpPr txBox="1">
              <a:spLocks noChangeArrowheads="1"/>
            </p:cNvSpPr>
            <p:nvPr/>
          </p:nvSpPr>
          <p:spPr bwMode="auto">
            <a:xfrm>
              <a:off x="8117824" y="3498904"/>
              <a:ext cx="15843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2800" dirty="0"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Fundada</a:t>
              </a:r>
            </a:p>
          </p:txBody>
        </p:sp>
        <p:sp>
          <p:nvSpPr>
            <p:cNvPr id="12302" name="22 CuadroTexto"/>
            <p:cNvSpPr txBox="1">
              <a:spLocks noChangeArrowheads="1"/>
            </p:cNvSpPr>
            <p:nvPr/>
          </p:nvSpPr>
          <p:spPr bwMode="auto">
            <a:xfrm>
              <a:off x="8142830" y="4306810"/>
              <a:ext cx="15843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2800" dirty="0">
                  <a:latin typeface="Trebuchet MS" panose="020B0603020202020204" pitchFamily="34" charset="0"/>
                  <a:ea typeface="ＭＳ Ｐゴシック" panose="020B0600070205080204" pitchFamily="34" charset="-128"/>
                </a:rPr>
                <a:t>Fundada</a:t>
              </a:r>
              <a:endParaRPr lang="es-PE" altLang="es-PE" dirty="0">
                <a:latin typeface="Trebuchet MS" panose="020B0603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08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2 Marcador de contenido"/>
          <p:cNvSpPr>
            <a:spLocks noGrp="1"/>
          </p:cNvSpPr>
          <p:nvPr>
            <p:ph sz="quarter" idx="1"/>
          </p:nvPr>
        </p:nvSpPr>
        <p:spPr>
          <a:xfrm>
            <a:off x="2152650" y="1308100"/>
            <a:ext cx="9601199" cy="485775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PE" sz="16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                                                                                 </a:t>
            </a:r>
            <a:r>
              <a:rPr lang="es-ES" altLang="es-PE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Aportar elementos sobre: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PE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				     1era Etapa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PE" sz="16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PE" sz="16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PE" sz="16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PE" sz="16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PE" sz="16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PE" sz="16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						</a:t>
            </a:r>
            <a:r>
              <a:rPr lang="es-ES" altLang="es-PE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         La entidad debe acreditar: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PE" sz="16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				      </a:t>
            </a:r>
            <a:r>
              <a:rPr lang="es-ES" altLang="es-PE" sz="18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2da Etapa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PE" sz="16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                                                          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809750" y="2076368"/>
            <a:ext cx="8572501" cy="4121109"/>
            <a:chOff x="1881188" y="2095500"/>
            <a:chExt cx="8572501" cy="4121109"/>
          </a:xfrm>
        </p:grpSpPr>
        <p:sp>
          <p:nvSpPr>
            <p:cNvPr id="4" name="3 Elipse"/>
            <p:cNvSpPr/>
            <p:nvPr/>
          </p:nvSpPr>
          <p:spPr>
            <a:xfrm>
              <a:off x="1881188" y="2928938"/>
              <a:ext cx="2571750" cy="1071562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Evaluación de </a:t>
              </a:r>
            </a:p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Razonabilidad</a:t>
              </a:r>
            </a:p>
          </p:txBody>
        </p:sp>
        <p:cxnSp>
          <p:nvCxnSpPr>
            <p:cNvPr id="6" name="5 Conector recto"/>
            <p:cNvCxnSpPr/>
            <p:nvPr/>
          </p:nvCxnSpPr>
          <p:spPr>
            <a:xfrm>
              <a:off x="4452939" y="3429000"/>
              <a:ext cx="428625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rot="5400000" flipH="1" flipV="1">
              <a:off x="3417094" y="3893344"/>
              <a:ext cx="292893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4881564" y="2428875"/>
              <a:ext cx="357187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5238750" y="2143125"/>
              <a:ext cx="1428750" cy="857250"/>
            </a:xfrm>
            <a:prstGeom prst="rect">
              <a:avLst/>
            </a:prstGeom>
            <a:solidFill>
              <a:srgbClr val="A9D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Carga de la prueba en el</a:t>
              </a:r>
            </a:p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Denunciante</a:t>
              </a: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flipV="1">
              <a:off x="6667500" y="2259428"/>
              <a:ext cx="613279" cy="2408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6667500" y="2786063"/>
              <a:ext cx="623888" cy="1952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Rectángulo"/>
            <p:cNvSpPr/>
            <p:nvPr/>
          </p:nvSpPr>
          <p:spPr>
            <a:xfrm>
              <a:off x="7362826" y="2095500"/>
              <a:ext cx="3000375" cy="5000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Carece de fundamentos (arbitrarias)</a:t>
              </a: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7381876" y="2866943"/>
              <a:ext cx="3000375" cy="5715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Excesiva  con relación a sus fines (desproporcionada)</a:t>
              </a:r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4881564" y="5357814"/>
              <a:ext cx="428625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Rectángulo"/>
            <p:cNvSpPr/>
            <p:nvPr/>
          </p:nvSpPr>
          <p:spPr>
            <a:xfrm>
              <a:off x="5310188" y="4786314"/>
              <a:ext cx="1428750" cy="1000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Carga de la </a:t>
              </a:r>
            </a:p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prueba en la entidad</a:t>
              </a:r>
            </a:p>
          </p:txBody>
        </p:sp>
        <p:cxnSp>
          <p:nvCxnSpPr>
            <p:cNvPr id="18" name="17 Conector recto de flecha"/>
            <p:cNvCxnSpPr/>
            <p:nvPr/>
          </p:nvCxnSpPr>
          <p:spPr>
            <a:xfrm flipV="1">
              <a:off x="6738938" y="4643438"/>
              <a:ext cx="571500" cy="2857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6738939" y="5214939"/>
              <a:ext cx="714375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>
              <a:off x="6738939" y="5572126"/>
              <a:ext cx="623887" cy="1952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Rectángulo"/>
            <p:cNvSpPr/>
            <p:nvPr/>
          </p:nvSpPr>
          <p:spPr>
            <a:xfrm>
              <a:off x="7453314" y="4500564"/>
              <a:ext cx="3000375" cy="428625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Interés Público que justificó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7453314" y="5072063"/>
              <a:ext cx="3000375" cy="355600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Proporcionalidad de la medida</a:t>
              </a: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7453314" y="5645109"/>
              <a:ext cx="3000375" cy="571500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Medida menos costos (dentro de varias opciones)</a:t>
              </a:r>
            </a:p>
          </p:txBody>
        </p:sp>
      </p:grpSp>
      <p:sp>
        <p:nvSpPr>
          <p:cNvPr id="36888" name="1 Título"/>
          <p:cNvSpPr>
            <a:spLocks noGrp="1"/>
          </p:cNvSpPr>
          <p:nvPr>
            <p:ph type="title"/>
          </p:nvPr>
        </p:nvSpPr>
        <p:spPr>
          <a:xfrm>
            <a:off x="1981200" y="76533"/>
            <a:ext cx="8229600" cy="12715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2400" dirty="0">
                <a:solidFill>
                  <a:srgbClr val="F98D17"/>
                </a:solidFill>
                <a:latin typeface="Trebuchet MS" panose="020B0603020202020204" pitchFamily="34" charset="0"/>
              </a:rPr>
              <a:t/>
            </a:r>
            <a:br>
              <a:rPr lang="es-ES" sz="2400" dirty="0">
                <a:solidFill>
                  <a:srgbClr val="F98D17"/>
                </a:solidFill>
                <a:latin typeface="Trebuchet MS" panose="020B0603020202020204" pitchFamily="34" charset="0"/>
              </a:rPr>
            </a:br>
            <a:r>
              <a:rPr lang="es-ES" sz="3600" b="1" dirty="0">
                <a:solidFill>
                  <a:srgbClr val="F98D17"/>
                </a:solidFill>
                <a:latin typeface="Trebuchet MS" panose="020B0603020202020204" pitchFamily="34" charset="0"/>
              </a:rPr>
              <a:t>Metodología de análisis de razonabilidad</a:t>
            </a:r>
            <a:r>
              <a:rPr lang="es-ES" sz="3100" b="1" dirty="0">
                <a:solidFill>
                  <a:srgbClr val="F98D17"/>
                </a:solidFill>
                <a:latin typeface="Trebuchet MS" panose="020B0603020202020204" pitchFamily="34" charset="0"/>
              </a:rPr>
              <a:t/>
            </a:r>
            <a:br>
              <a:rPr lang="es-ES" sz="3100" b="1" dirty="0">
                <a:solidFill>
                  <a:srgbClr val="F98D17"/>
                </a:solidFill>
                <a:latin typeface="Trebuchet MS" panose="020B0603020202020204" pitchFamily="34" charset="0"/>
              </a:rPr>
            </a:br>
            <a:r>
              <a:rPr lang="es-ES" sz="1800" b="1" dirty="0">
                <a:solidFill>
                  <a:srgbClr val="F98D17"/>
                </a:solidFill>
                <a:latin typeface="Trebuchet MS" panose="020B0603020202020204" pitchFamily="34" charset="0"/>
              </a:rPr>
              <a:t/>
            </a:r>
            <a:br>
              <a:rPr lang="es-ES" sz="1800" b="1" dirty="0">
                <a:solidFill>
                  <a:srgbClr val="F98D17"/>
                </a:solidFill>
                <a:latin typeface="Trebuchet MS" panose="020B0603020202020204" pitchFamily="34" charset="0"/>
              </a:rPr>
            </a:br>
            <a:endParaRPr lang="es-ES" sz="1800" dirty="0">
              <a:solidFill>
                <a:srgbClr val="F98D17"/>
              </a:solidFill>
              <a:latin typeface="Trebuchet MS" panose="020B0603020202020204" pitchFamily="34" charset="0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32"/>
            <a:ext cx="12192000" cy="69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027650" y="2724328"/>
            <a:ext cx="8887327" cy="4133671"/>
            <a:chOff x="4027650" y="2724328"/>
            <a:chExt cx="8887327" cy="4133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06" t="86550"/>
            <a:stretch/>
          </p:blipFill>
          <p:spPr>
            <a:xfrm>
              <a:off x="9290924" y="5534526"/>
              <a:ext cx="2903243" cy="1323473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4027650" y="2724328"/>
              <a:ext cx="8887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7200" b="1" spc="600" dirty="0">
                  <a:latin typeface="Aharoni" panose="02010803020104030203" pitchFamily="2" charset="-79"/>
                  <a:cs typeface="Aharoni" panose="02010803020104030203" pitchFamily="2" charset="-79"/>
                </a:rPr>
                <a:t>CASOS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5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38" y="0"/>
            <a:ext cx="12194168" cy="6858000"/>
          </a:xfrm>
          <a:prstGeom prst="rect">
            <a:avLst/>
          </a:prstGeom>
        </p:spPr>
      </p:pic>
      <p:sp>
        <p:nvSpPr>
          <p:cNvPr id="27652" name="1 Título"/>
          <p:cNvSpPr>
            <a:spLocks noGrp="1"/>
          </p:cNvSpPr>
          <p:nvPr>
            <p:ph type="title"/>
          </p:nvPr>
        </p:nvSpPr>
        <p:spPr>
          <a:xfrm>
            <a:off x="0" y="1126124"/>
            <a:ext cx="9677401" cy="541588"/>
          </a:xfrm>
          <a:solidFill>
            <a:srgbClr val="FAA03F"/>
          </a:solidFill>
          <a:ln>
            <a:solidFill>
              <a:srgbClr val="FAA03F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es-PE" sz="3200" b="1" u="sng" dirty="0">
                <a:latin typeface="Trebuchet MS" panose="020B0603020202020204" pitchFamily="34" charset="0"/>
                <a:ea typeface="Arial Unicode MS" pitchFamily="34" charset="-128"/>
              </a:rPr>
              <a:t>Exigencia de “categorías” en restaurantes y hoteles</a:t>
            </a:r>
            <a:r>
              <a:rPr lang="es-ES" altLang="es-PE" sz="3200" b="1" u="sng" dirty="0">
                <a:latin typeface="Arial Narrow" panose="020B0606020202030204" pitchFamily="34" charset="0"/>
                <a:ea typeface="Arial Unicode MS" pitchFamily="34" charset="-128"/>
              </a:rPr>
              <a:t>(*)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6673" y="1396918"/>
            <a:ext cx="11486147" cy="4752975"/>
          </a:xfrm>
        </p:spPr>
        <p:txBody>
          <a:bodyPr anchor="ctr">
            <a:noAutofit/>
          </a:bodyPr>
          <a:lstStyle/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2628900"/>
            <a:ext cx="29527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38" y="0"/>
            <a:ext cx="12194168" cy="6858000"/>
          </a:xfrm>
          <a:prstGeom prst="rect">
            <a:avLst/>
          </a:prstGeom>
        </p:spPr>
      </p:pic>
      <p:sp>
        <p:nvSpPr>
          <p:cNvPr id="27652" name="1 Título"/>
          <p:cNvSpPr>
            <a:spLocks noGrp="1"/>
          </p:cNvSpPr>
          <p:nvPr>
            <p:ph type="title"/>
          </p:nvPr>
        </p:nvSpPr>
        <p:spPr>
          <a:xfrm>
            <a:off x="0" y="1126124"/>
            <a:ext cx="9677401" cy="541588"/>
          </a:xfrm>
          <a:solidFill>
            <a:srgbClr val="FAA03F"/>
          </a:solidFill>
          <a:ln>
            <a:solidFill>
              <a:srgbClr val="FAA03F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s-ES" altLang="es-PE" sz="3200" b="1" u="sng" dirty="0">
                <a:latin typeface="Trebuchet MS" panose="020B0603020202020204" pitchFamily="34" charset="0"/>
                <a:ea typeface="Arial Unicode MS" pitchFamily="34" charset="-128"/>
              </a:rPr>
              <a:t>Exigencia de exámenes médicos ocupacionales</a:t>
            </a:r>
            <a:endParaRPr lang="es-ES" altLang="es-PE" sz="3200" b="1" u="sng" dirty="0">
              <a:latin typeface="Arial Narrow" panose="020B0606020202030204" pitchFamily="34" charset="0"/>
              <a:ea typeface="Arial Unicode MS" pitchFamily="34" charset="-128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6673" y="1396918"/>
            <a:ext cx="11486147" cy="4752975"/>
          </a:xfrm>
        </p:spPr>
        <p:txBody>
          <a:bodyPr anchor="ctr">
            <a:noAutofit/>
          </a:bodyPr>
          <a:lstStyle/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2" y="2260559"/>
            <a:ext cx="22002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38" y="0"/>
            <a:ext cx="12194168" cy="6858000"/>
          </a:xfrm>
          <a:prstGeom prst="rect">
            <a:avLst/>
          </a:prstGeom>
        </p:spPr>
      </p:pic>
      <p:sp>
        <p:nvSpPr>
          <p:cNvPr id="27652" name="1 Título"/>
          <p:cNvSpPr>
            <a:spLocks noGrp="1"/>
          </p:cNvSpPr>
          <p:nvPr>
            <p:ph type="title"/>
          </p:nvPr>
        </p:nvSpPr>
        <p:spPr>
          <a:xfrm>
            <a:off x="0" y="1126124"/>
            <a:ext cx="9677401" cy="541588"/>
          </a:xfrm>
          <a:solidFill>
            <a:srgbClr val="FAA03F"/>
          </a:solidFill>
          <a:ln>
            <a:solidFill>
              <a:srgbClr val="FAA03F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s-ES" altLang="es-PE" sz="3200" b="1" u="sng" dirty="0">
                <a:latin typeface="Trebuchet MS" panose="020B0603020202020204" pitchFamily="34" charset="0"/>
                <a:ea typeface="Arial Unicode MS" pitchFamily="34" charset="-128"/>
              </a:rPr>
              <a:t>Exigencia de renovar autorización de anuncios</a:t>
            </a:r>
            <a:endParaRPr lang="es-ES" altLang="es-PE" sz="3200" b="1" u="sng" dirty="0">
              <a:latin typeface="Arial Narrow" panose="020B0606020202030204" pitchFamily="34" charset="0"/>
              <a:ea typeface="Arial Unicode MS" pitchFamily="34" charset="-128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6673" y="1396918"/>
            <a:ext cx="11486147" cy="4752975"/>
          </a:xfrm>
        </p:spPr>
        <p:txBody>
          <a:bodyPr anchor="ctr">
            <a:noAutofit/>
          </a:bodyPr>
          <a:lstStyle/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514601"/>
            <a:ext cx="4333875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7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0" y="0"/>
            <a:ext cx="12194168" cy="6858000"/>
          </a:xfrm>
          <a:prstGeom prst="rect">
            <a:avLst/>
          </a:prstGeom>
        </p:spPr>
      </p:pic>
      <p:sp>
        <p:nvSpPr>
          <p:cNvPr id="27652" name="1 Título"/>
          <p:cNvSpPr>
            <a:spLocks noGrp="1"/>
          </p:cNvSpPr>
          <p:nvPr>
            <p:ph type="title"/>
          </p:nvPr>
        </p:nvSpPr>
        <p:spPr>
          <a:xfrm>
            <a:off x="0" y="1201864"/>
            <a:ext cx="7143750" cy="541588"/>
          </a:xfrm>
          <a:solidFill>
            <a:srgbClr val="FAA03F"/>
          </a:solidFill>
          <a:ln>
            <a:solidFill>
              <a:srgbClr val="FAA03F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s-ES" altLang="es-PE" sz="3200" b="1" u="sng" dirty="0">
                <a:latin typeface="Trebuchet MS" panose="020B0603020202020204" pitchFamily="34" charset="0"/>
                <a:ea typeface="Arial Unicode MS" pitchFamily="34" charset="-128"/>
              </a:rPr>
              <a:t>Cobros en colegios profesionales</a:t>
            </a:r>
            <a:endParaRPr lang="es-ES" altLang="es-PE" sz="3200" b="1" u="sng" dirty="0">
              <a:latin typeface="Arial Narrow" panose="020B0606020202030204" pitchFamily="34" charset="0"/>
              <a:ea typeface="Arial Unicode MS" pitchFamily="34" charset="-128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6673" y="1657350"/>
            <a:ext cx="5820277" cy="4492543"/>
          </a:xfrm>
        </p:spPr>
        <p:txBody>
          <a:bodyPr anchor="ctr">
            <a:noAutofit/>
          </a:bodyPr>
          <a:lstStyle/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1" y="2586037"/>
            <a:ext cx="3586162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  <p:sp>
        <p:nvSpPr>
          <p:cNvPr id="27652" name="1 Título"/>
          <p:cNvSpPr>
            <a:spLocks noGrp="1"/>
          </p:cNvSpPr>
          <p:nvPr>
            <p:ph type="title"/>
          </p:nvPr>
        </p:nvSpPr>
        <p:spPr>
          <a:xfrm>
            <a:off x="0" y="660276"/>
            <a:ext cx="7219950" cy="541588"/>
          </a:xfrm>
          <a:solidFill>
            <a:srgbClr val="FAA03F"/>
          </a:solidFill>
          <a:ln>
            <a:solidFill>
              <a:srgbClr val="FAA03F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es-PE" sz="3200" b="1" u="sng" dirty="0">
                <a:latin typeface="Trebuchet MS" panose="020B0603020202020204" pitchFamily="34" charset="0"/>
                <a:ea typeface="Arial Unicode MS" pitchFamily="34" charset="-128"/>
              </a:rPr>
              <a:t>Exigencia de un estudio de factibilidad</a:t>
            </a:r>
            <a:endParaRPr lang="es-ES" altLang="es-PE" sz="3200" b="1" u="sng" dirty="0">
              <a:latin typeface="Arial Narrow" panose="020B0606020202030204" pitchFamily="34" charset="0"/>
              <a:ea typeface="Arial Unicode MS" pitchFamily="34" charset="-128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6673" y="1396918"/>
            <a:ext cx="11486147" cy="4752975"/>
          </a:xfrm>
        </p:spPr>
        <p:txBody>
          <a:bodyPr anchor="ctr">
            <a:noAutofit/>
          </a:bodyPr>
          <a:lstStyle/>
          <a:p>
            <a:pPr algn="just">
              <a:buFont typeface="Arial" charset="0"/>
              <a:buNone/>
              <a:defRPr/>
            </a:pPr>
            <a:r>
              <a:rPr lang="es-PE" sz="2000" dirty="0">
                <a:latin typeface="Trebuchet MS" panose="020B0603020202020204" pitchFamily="34" charset="0"/>
                <a:cs typeface="Arial" pitchFamily="34" charset="0"/>
              </a:rPr>
              <a:t>	</a:t>
            </a: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s-PE" b="1" u="sng" dirty="0">
              <a:latin typeface="Trebuchet MS" panose="020B0603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2266950"/>
            <a:ext cx="4276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12194168" cy="6858000"/>
            <a:chOff x="0" y="0"/>
            <a:chExt cx="1219416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4168" cy="6858000"/>
            </a:xfrm>
            <a:prstGeom prst="rect">
              <a:avLst/>
            </a:prstGeom>
          </p:spPr>
        </p:pic>
        <p:pic>
          <p:nvPicPr>
            <p:cNvPr id="4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20" r="41984" b="62105"/>
            <a:stretch/>
          </p:blipFill>
          <p:spPr>
            <a:xfrm>
              <a:off x="9450968" y="128337"/>
              <a:ext cx="2743200" cy="2598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3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" y="0"/>
            <a:ext cx="1219416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9804" r="44863" b="58039"/>
          <a:stretch/>
        </p:blipFill>
        <p:spPr>
          <a:xfrm>
            <a:off x="239359" y="368581"/>
            <a:ext cx="5204011" cy="1519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42745" r="38136" b="36274"/>
          <a:stretch/>
        </p:blipFill>
        <p:spPr>
          <a:xfrm>
            <a:off x="0" y="2487449"/>
            <a:ext cx="6185648" cy="1438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t="64510" r="29424" b="15490"/>
          <a:stretch/>
        </p:blipFill>
        <p:spPr>
          <a:xfrm>
            <a:off x="427616" y="4632511"/>
            <a:ext cx="6898342" cy="1371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61128" y="272108"/>
            <a:ext cx="6752493" cy="1581537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/>
              <a:t>Antes de la emisión de la ley, la normativa de barreras burocráticas era muy dispersa: </a:t>
            </a:r>
            <a:r>
              <a:rPr lang="es-PE" sz="2000" b="1" dirty="0"/>
              <a:t>Artículo 26BIS del Decreto Ley N° 25868, Ley N° 28996, Ley N° 28335, entre otras.</a:t>
            </a:r>
            <a:endParaRPr lang="es-PE" sz="1050" b="1" dirty="0"/>
          </a:p>
          <a:p>
            <a:pPr algn="just"/>
            <a:endParaRPr lang="es-PE" sz="11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443370" y="2247283"/>
            <a:ext cx="6370250" cy="1919168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/>
              <a:t>Al unificar la normatividad, se la organizó en una estructura que permita integrar el contenido esencial de la misma con las reformas necesarias de forma clara y precisa.</a:t>
            </a:r>
            <a:endParaRPr lang="es-PE" sz="2000" b="1" dirty="0"/>
          </a:p>
          <a:p>
            <a:pPr algn="just"/>
            <a:endParaRPr lang="es-PE" sz="11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724358" y="4632511"/>
            <a:ext cx="5089262" cy="1563767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/>
              <a:t>La ley establece como principio fundamental la acción preventiva del Indecopi, orientándose a la eliminación voluntaria. </a:t>
            </a:r>
            <a:endParaRPr lang="es-PE" sz="2000" b="1" dirty="0"/>
          </a:p>
          <a:p>
            <a:pPr algn="just"/>
            <a:endParaRPr lang="es-PE" sz="1100" b="1" dirty="0"/>
          </a:p>
        </p:txBody>
      </p:sp>
    </p:spTree>
    <p:extLst>
      <p:ext uri="{BB962C8B-B14F-4D97-AF65-F5344CB8AC3E}">
        <p14:creationId xmlns:p14="http://schemas.microsoft.com/office/powerpoint/2010/main" val="8676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2194168" cy="6858000"/>
            <a:chOff x="0" y="0"/>
            <a:chExt cx="1219416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4168" cy="6858000"/>
            </a:xfrm>
            <a:prstGeom prst="rect">
              <a:avLst/>
            </a:prstGeom>
          </p:spPr>
        </p:pic>
        <p:pic>
          <p:nvPicPr>
            <p:cNvPr id="3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20" r="41984" b="62105"/>
            <a:stretch/>
          </p:blipFill>
          <p:spPr>
            <a:xfrm>
              <a:off x="9288378" y="0"/>
              <a:ext cx="2743200" cy="2598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213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2" y="0"/>
            <a:ext cx="1219416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0" b="74510"/>
          <a:stretch/>
        </p:blipFill>
        <p:spPr>
          <a:xfrm>
            <a:off x="-704434" y="-165834"/>
            <a:ext cx="10273553" cy="1748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25882" r="24573" b="60981"/>
          <a:stretch/>
        </p:blipFill>
        <p:spPr>
          <a:xfrm>
            <a:off x="805166" y="3429000"/>
            <a:ext cx="7678270" cy="90095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107191" y="1582284"/>
            <a:ext cx="6752493" cy="1563767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/>
              <a:t>Implica que dicha barrera burocrática no podrá ser exigida a ningún administrado y el incumplimiento de ese mandato puede ser sancionado (artículos 8, 9 y 10).</a:t>
            </a:r>
            <a:endParaRPr lang="es-PE" sz="1050" b="1" dirty="0"/>
          </a:p>
          <a:p>
            <a:pPr algn="just"/>
            <a:endParaRPr lang="es-PE" sz="11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107191" y="4277875"/>
            <a:ext cx="6752493" cy="1528227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Se intenta abarcar un mayor espectro de conductas que puedan perjudicar la finalidad pública en la eliminación de barreras burocráticas, teniendo a la sanción como último recurso (artículos 34, 35 y 36).</a:t>
            </a:r>
            <a:endParaRPr lang="es-PE" sz="1100" b="1" dirty="0"/>
          </a:p>
        </p:txBody>
      </p:sp>
    </p:spTree>
    <p:extLst>
      <p:ext uri="{BB962C8B-B14F-4D97-AF65-F5344CB8AC3E}">
        <p14:creationId xmlns:p14="http://schemas.microsoft.com/office/powerpoint/2010/main" val="11758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52353" r="17735" b="34901"/>
          <a:stretch/>
        </p:blipFill>
        <p:spPr>
          <a:xfrm>
            <a:off x="484092" y="3399958"/>
            <a:ext cx="8807824" cy="87406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597718" y="4356348"/>
            <a:ext cx="6752493" cy="1919168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/>
              <a:t>Si una resolución final es apelada, el mandato de inaplicación seguirá siendo exigible a la entidad administrativa, incluso durante el trámite del procedimiento en la segunda instancia (artículo 32).</a:t>
            </a:r>
            <a:endParaRPr lang="es-PE" sz="1050" b="1" dirty="0"/>
          </a:p>
          <a:p>
            <a:pPr algn="just"/>
            <a:endParaRPr lang="es-PE" sz="1100" b="1" dirty="0"/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39412" r="30748" b="48431"/>
          <a:stretch/>
        </p:blipFill>
        <p:spPr>
          <a:xfrm>
            <a:off x="678558" y="796243"/>
            <a:ext cx="6992471" cy="83371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597718" y="1494026"/>
            <a:ext cx="6646695" cy="1368296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/>
              <a:t>La ciudadanía podrá poner en conocimiento la imposición de una barrera burocrática y el Indecopi evaluará una actuación de oficio (numeral 7.3 del artículo 7).</a:t>
            </a:r>
            <a:endParaRPr lang="es-PE" sz="1100" b="1" dirty="0"/>
          </a:p>
        </p:txBody>
      </p:sp>
    </p:spTree>
    <p:extLst>
      <p:ext uri="{BB962C8B-B14F-4D97-AF65-F5344CB8AC3E}">
        <p14:creationId xmlns:p14="http://schemas.microsoft.com/office/powerpoint/2010/main" val="37670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65294" r="29976" b="22157"/>
          <a:stretch/>
        </p:blipFill>
        <p:spPr>
          <a:xfrm>
            <a:off x="484092" y="845719"/>
            <a:ext cx="7301753" cy="860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 r="51700"/>
          <a:stretch/>
        </p:blipFill>
        <p:spPr>
          <a:xfrm>
            <a:off x="-646047" y="3406776"/>
            <a:ext cx="5889812" cy="147917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597716" y="1933332"/>
            <a:ext cx="6752493" cy="1172825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Se creará un portal que compile toda la información sobre la eliminación de barreras burocráticas y se incluya un registro de la resoluciones (artículo 51).</a:t>
            </a:r>
            <a:endParaRPr lang="es-PE" sz="11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97715" y="4202419"/>
            <a:ext cx="6752493" cy="1919168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/>
              <a:t>El Indecopi realiza una evaluación </a:t>
            </a:r>
            <a:r>
              <a:rPr lang="es-PE" sz="2000" i="1" dirty="0"/>
              <a:t>ex post</a:t>
            </a:r>
            <a:r>
              <a:rPr lang="es-PE" sz="2000" dirty="0"/>
              <a:t> de la regulación emitida por las entidades de la Administración Pública (artículo 1</a:t>
            </a:r>
            <a:r>
              <a:rPr lang="es-PE" sz="2000" dirty="0" smtClean="0"/>
              <a:t>). Autorización </a:t>
            </a:r>
            <a:r>
              <a:rPr lang="es-PE" sz="2000" dirty="0" smtClean="0"/>
              <a:t>del Consejo de Ministros  para ir al Poder Judicial.</a:t>
            </a:r>
            <a:endParaRPr lang="es-PE" sz="1050" b="1" dirty="0"/>
          </a:p>
          <a:p>
            <a:pPr algn="just"/>
            <a:endParaRPr lang="es-PE" sz="1100" b="1" dirty="0"/>
          </a:p>
        </p:txBody>
      </p:sp>
    </p:spTree>
    <p:extLst>
      <p:ext uri="{BB962C8B-B14F-4D97-AF65-F5344CB8AC3E}">
        <p14:creationId xmlns:p14="http://schemas.microsoft.com/office/powerpoint/2010/main" val="1723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2194168" cy="6858000"/>
            <a:chOff x="0" y="0"/>
            <a:chExt cx="1219416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4168" cy="6858000"/>
            </a:xfrm>
            <a:prstGeom prst="rect">
              <a:avLst/>
            </a:prstGeom>
          </p:spPr>
        </p:pic>
        <p:pic>
          <p:nvPicPr>
            <p:cNvPr id="3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20" r="41984" b="62105"/>
            <a:stretch/>
          </p:blipFill>
          <p:spPr>
            <a:xfrm>
              <a:off x="9448800" y="0"/>
              <a:ext cx="2743200" cy="2598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43038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22745" r="7590" b="57059"/>
          <a:stretch/>
        </p:blipFill>
        <p:spPr>
          <a:xfrm>
            <a:off x="749933" y="510988"/>
            <a:ext cx="9533964" cy="138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44118" r="38026" b="36666"/>
          <a:stretch/>
        </p:blipFill>
        <p:spPr>
          <a:xfrm>
            <a:off x="749933" y="2487086"/>
            <a:ext cx="5822576" cy="1317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65295" r="50706" b="16470"/>
          <a:stretch/>
        </p:blipFill>
        <p:spPr>
          <a:xfrm>
            <a:off x="493197" y="4706161"/>
            <a:ext cx="4504764" cy="12505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97961" y="1511694"/>
            <a:ext cx="6752493" cy="1208365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>
                <a:latin typeface="Trebuchet MS" panose="020B0603020202020204" pitchFamily="34" charset="0"/>
              </a:rPr>
              <a:t>Se busca que las entidades puedan eliminar las barreras antes de que se inicie un procedimiento.</a:t>
            </a:r>
            <a:endParaRPr lang="es-PE" sz="1050" b="1" dirty="0">
              <a:latin typeface="Trebuchet MS" panose="020B0603020202020204" pitchFamily="34" charset="0"/>
            </a:endParaRPr>
          </a:p>
          <a:p>
            <a:pPr algn="just"/>
            <a:endParaRPr lang="es-PE" sz="11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997960" y="3369806"/>
            <a:ext cx="6752493" cy="1208365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PE" sz="1100" dirty="0"/>
          </a:p>
          <a:p>
            <a:pPr algn="just"/>
            <a:r>
              <a:rPr lang="es-PE" sz="2000" dirty="0">
                <a:latin typeface="Trebuchet MS" panose="020B0603020202020204" pitchFamily="34" charset="0"/>
              </a:rPr>
              <a:t>Mostrará el avance en la eliminación de barreras burocráticas y las entidades que más barreras imponen.</a:t>
            </a:r>
            <a:endParaRPr lang="es-PE" sz="1050" b="1" dirty="0">
              <a:latin typeface="Trebuchet MS" panose="020B0603020202020204" pitchFamily="34" charset="0"/>
            </a:endParaRPr>
          </a:p>
          <a:p>
            <a:pPr algn="just"/>
            <a:endParaRPr lang="es-PE" sz="11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997961" y="4962140"/>
            <a:ext cx="6752493" cy="1066205"/>
          </a:xfrm>
          <a:prstGeom prst="roundRect">
            <a:avLst>
              <a:gd name="adj" fmla="val 24178"/>
            </a:avLst>
          </a:prstGeom>
          <a:solidFill>
            <a:srgbClr val="FAA03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Trebuchet MS" panose="020B0603020202020204" pitchFamily="34" charset="0"/>
              </a:rPr>
              <a:t>Se emitirán informes que recomienden la implementación de medidas que favorezcan las libertades económicas y la simplificación administrativa.</a:t>
            </a:r>
            <a:endParaRPr lang="es-PE" sz="105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490</Words>
  <Application>Microsoft Office PowerPoint</Application>
  <PresentationFormat>Personalizado</PresentationFormat>
  <Paragraphs>72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Metodología de análisis de legalidad </vt:lpstr>
      <vt:lpstr> Metodología de análisis de razonabilidad  </vt:lpstr>
      <vt:lpstr>Presentación de PowerPoint</vt:lpstr>
      <vt:lpstr>Exigencia de “categorías” en restaurantes y hoteles(*)</vt:lpstr>
      <vt:lpstr>Exigencia de exámenes médicos ocupacionales</vt:lpstr>
      <vt:lpstr>Exigencia de renovar autorización de anuncios</vt:lpstr>
      <vt:lpstr>Cobros en colegios profesionales</vt:lpstr>
      <vt:lpstr>Exigencia de un estudio de factibilidad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Francisco</cp:lastModifiedBy>
  <cp:revision>42</cp:revision>
  <cp:lastPrinted>2017-01-13T23:20:19Z</cp:lastPrinted>
  <dcterms:created xsi:type="dcterms:W3CDTF">2016-12-07T03:11:57Z</dcterms:created>
  <dcterms:modified xsi:type="dcterms:W3CDTF">2017-01-26T12:23:38Z</dcterms:modified>
</cp:coreProperties>
</file>